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ode Pro" panose="020B0604020202020204" charset="0"/>
      <p:regular r:id="rId18"/>
    </p:embeddedFont>
    <p:embeddedFont>
      <p:font typeface="Code Pro Bold" panose="020B0604020202020204" charset="0"/>
      <p:regular r:id="rId19"/>
    </p:embeddedFont>
    <p:embeddedFont>
      <p:font typeface="KG Primary Penmanship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3079" y="-807205"/>
            <a:ext cx="3086100" cy="12374479"/>
            <a:chOff x="0" y="0"/>
            <a:chExt cx="812800" cy="32591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259122"/>
            </a:xfrm>
            <a:custGeom>
              <a:avLst/>
              <a:gdLst/>
              <a:ahLst/>
              <a:cxnLst/>
              <a:rect l="l" t="t" r="r" b="b"/>
              <a:pathLst>
                <a:path w="812800" h="3259122">
                  <a:moveTo>
                    <a:pt x="0" y="0"/>
                  </a:moveTo>
                  <a:lnTo>
                    <a:pt x="812800" y="0"/>
                  </a:lnTo>
                  <a:lnTo>
                    <a:pt x="812800" y="3259122"/>
                  </a:lnTo>
                  <a:lnTo>
                    <a:pt x="0" y="3259122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306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4966" y="1028700"/>
            <a:ext cx="8799034" cy="810369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647125" y="5942093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589782" y="3775456"/>
            <a:ext cx="10416764" cy="3209157"/>
            <a:chOff x="0" y="0"/>
            <a:chExt cx="2394498" cy="7376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4498" cy="737688"/>
            </a:xfrm>
            <a:custGeom>
              <a:avLst/>
              <a:gdLst/>
              <a:ahLst/>
              <a:cxnLst/>
              <a:rect l="l" t="t" r="r" b="b"/>
              <a:pathLst>
                <a:path w="2394498" h="737688">
                  <a:moveTo>
                    <a:pt x="37904" y="0"/>
                  </a:moveTo>
                  <a:lnTo>
                    <a:pt x="2356594" y="0"/>
                  </a:lnTo>
                  <a:cubicBezTo>
                    <a:pt x="2377528" y="0"/>
                    <a:pt x="2394498" y="16970"/>
                    <a:pt x="2394498" y="37904"/>
                  </a:cubicBezTo>
                  <a:lnTo>
                    <a:pt x="2394498" y="699784"/>
                  </a:lnTo>
                  <a:cubicBezTo>
                    <a:pt x="2394498" y="720718"/>
                    <a:pt x="2377528" y="737688"/>
                    <a:pt x="2356594" y="737688"/>
                  </a:cubicBezTo>
                  <a:lnTo>
                    <a:pt x="37904" y="737688"/>
                  </a:lnTo>
                  <a:cubicBezTo>
                    <a:pt x="16970" y="737688"/>
                    <a:pt x="0" y="720718"/>
                    <a:pt x="0" y="699784"/>
                  </a:cubicBezTo>
                  <a:lnTo>
                    <a:pt x="0" y="37904"/>
                  </a:lnTo>
                  <a:cubicBezTo>
                    <a:pt x="0" y="16970"/>
                    <a:pt x="16970" y="0"/>
                    <a:pt x="37904" y="0"/>
                  </a:cubicBezTo>
                  <a:close/>
                </a:path>
              </a:pathLst>
            </a:custGeom>
            <a:solidFill>
              <a:srgbClr val="FFB88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394498" cy="785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339377" y="3777424"/>
            <a:ext cx="12278313" cy="303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136"/>
              </a:lnSpc>
              <a:spcBef>
                <a:spcPct val="0"/>
              </a:spcBef>
            </a:pPr>
            <a:r>
              <a:rPr lang="en-US" sz="8668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BMI MANAGEMENT CALCULATOR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299188" y="235473"/>
            <a:ext cx="3086100" cy="19721419"/>
            <a:chOff x="0" y="0"/>
            <a:chExt cx="812800" cy="5194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194119"/>
            </a:xfrm>
            <a:custGeom>
              <a:avLst/>
              <a:gdLst/>
              <a:ahLst/>
              <a:cxnLst/>
              <a:rect l="l" t="t" r="r" b="b"/>
              <a:pathLst>
                <a:path w="812800" h="5194119">
                  <a:moveTo>
                    <a:pt x="0" y="0"/>
                  </a:moveTo>
                  <a:lnTo>
                    <a:pt x="812800" y="0"/>
                  </a:lnTo>
                  <a:lnTo>
                    <a:pt x="812800" y="5194119"/>
                  </a:lnTo>
                  <a:lnTo>
                    <a:pt x="0" y="5194119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5241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979482" y="1260793"/>
            <a:ext cx="12329036" cy="7155320"/>
          </a:xfrm>
          <a:custGeom>
            <a:avLst/>
            <a:gdLst/>
            <a:ahLst/>
            <a:cxnLst/>
            <a:rect l="l" t="t" r="r" b="b"/>
            <a:pathLst>
              <a:path w="12329036" h="7155320">
                <a:moveTo>
                  <a:pt x="0" y="0"/>
                </a:moveTo>
                <a:lnTo>
                  <a:pt x="12329036" y="0"/>
                </a:lnTo>
                <a:lnTo>
                  <a:pt x="12329036" y="7155320"/>
                </a:lnTo>
                <a:lnTo>
                  <a:pt x="0" y="715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233" b="-84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802948" y="729932"/>
            <a:ext cx="2078579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LOOP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299188" y="235473"/>
            <a:ext cx="3086100" cy="19721419"/>
            <a:chOff x="0" y="0"/>
            <a:chExt cx="812800" cy="5194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194119"/>
            </a:xfrm>
            <a:custGeom>
              <a:avLst/>
              <a:gdLst/>
              <a:ahLst/>
              <a:cxnLst/>
              <a:rect l="l" t="t" r="r" b="b"/>
              <a:pathLst>
                <a:path w="812800" h="5194119">
                  <a:moveTo>
                    <a:pt x="0" y="0"/>
                  </a:moveTo>
                  <a:lnTo>
                    <a:pt x="812800" y="0"/>
                  </a:lnTo>
                  <a:lnTo>
                    <a:pt x="812800" y="5194119"/>
                  </a:lnTo>
                  <a:lnTo>
                    <a:pt x="0" y="5194119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5241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4295049"/>
            <a:ext cx="7413749" cy="4112285"/>
          </a:xfrm>
          <a:custGeom>
            <a:avLst/>
            <a:gdLst/>
            <a:ahLst/>
            <a:cxnLst/>
            <a:rect l="l" t="t" r="r" b="b"/>
            <a:pathLst>
              <a:path w="7413749" h="4112285">
                <a:moveTo>
                  <a:pt x="0" y="0"/>
                </a:moveTo>
                <a:lnTo>
                  <a:pt x="7413749" y="0"/>
                </a:lnTo>
                <a:lnTo>
                  <a:pt x="7413749" y="4112285"/>
                </a:lnTo>
                <a:lnTo>
                  <a:pt x="0" y="411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44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798572" y="4320417"/>
            <a:ext cx="10177915" cy="4232715"/>
          </a:xfrm>
          <a:custGeom>
            <a:avLst/>
            <a:gdLst/>
            <a:ahLst/>
            <a:cxnLst/>
            <a:rect l="l" t="t" r="r" b="b"/>
            <a:pathLst>
              <a:path w="10177915" h="4232715">
                <a:moveTo>
                  <a:pt x="0" y="0"/>
                </a:moveTo>
                <a:lnTo>
                  <a:pt x="10177914" y="0"/>
                </a:lnTo>
                <a:lnTo>
                  <a:pt x="10177914" y="4232715"/>
                </a:lnTo>
                <a:lnTo>
                  <a:pt x="0" y="4232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09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56914" y="1277938"/>
            <a:ext cx="5261230" cy="3788086"/>
          </a:xfrm>
          <a:custGeom>
            <a:avLst/>
            <a:gdLst/>
            <a:ahLst/>
            <a:cxnLst/>
            <a:rect l="l" t="t" r="r" b="b"/>
            <a:pathLst>
              <a:path w="5261230" h="3788086">
                <a:moveTo>
                  <a:pt x="0" y="0"/>
                </a:moveTo>
                <a:lnTo>
                  <a:pt x="5261230" y="0"/>
                </a:lnTo>
                <a:lnTo>
                  <a:pt x="5261230" y="3788086"/>
                </a:lnTo>
                <a:lnTo>
                  <a:pt x="0" y="3788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380982" y="2873214"/>
            <a:ext cx="2078579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ARRAY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48239" y="497839"/>
            <a:ext cx="2078579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FUNCTION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059866-F40A-0622-2F41-258AE0F7D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DFDC34-DC30-392C-6800-5CBE1FB57B20}"/>
              </a:ext>
            </a:extLst>
          </p:cNvPr>
          <p:cNvGrpSpPr/>
          <p:nvPr/>
        </p:nvGrpSpPr>
        <p:grpSpPr>
          <a:xfrm rot="5400000">
            <a:off x="7904728" y="937901"/>
            <a:ext cx="1778131" cy="19624531"/>
            <a:chOff x="0" y="0"/>
            <a:chExt cx="468314" cy="516860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693F37-18D4-0C5A-1D11-07E2B252F2EB}"/>
                </a:ext>
              </a:extLst>
            </p:cNvPr>
            <p:cNvSpPr/>
            <p:nvPr/>
          </p:nvSpPr>
          <p:spPr>
            <a:xfrm>
              <a:off x="0" y="0"/>
              <a:ext cx="468314" cy="5168601"/>
            </a:xfrm>
            <a:custGeom>
              <a:avLst/>
              <a:gdLst/>
              <a:ahLst/>
              <a:cxnLst/>
              <a:rect l="l" t="t" r="r" b="b"/>
              <a:pathLst>
                <a:path w="468314" h="5168601">
                  <a:moveTo>
                    <a:pt x="0" y="0"/>
                  </a:moveTo>
                  <a:lnTo>
                    <a:pt x="468314" y="0"/>
                  </a:lnTo>
                  <a:lnTo>
                    <a:pt x="468314" y="5168601"/>
                  </a:lnTo>
                  <a:lnTo>
                    <a:pt x="0" y="5168601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D5C9869-450E-C253-87CC-44DF0C736A78}"/>
                </a:ext>
              </a:extLst>
            </p:cNvPr>
            <p:cNvSpPr txBox="1"/>
            <p:nvPr/>
          </p:nvSpPr>
          <p:spPr>
            <a:xfrm>
              <a:off x="0" y="-47625"/>
              <a:ext cx="468314" cy="5216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8404ED2E-A050-1A71-9D3D-FB1D014A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3892" y="2711460"/>
            <a:ext cx="5890708" cy="7133765"/>
          </a:xfrm>
          <a:prstGeom prst="rect">
            <a:avLst/>
          </a:pr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9FF598DF-877A-1F28-3BEE-EBBA46F5BCEC}"/>
              </a:ext>
            </a:extLst>
          </p:cNvPr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B6DC1FC-8B89-EB90-E947-537BC8C30B5C}"/>
              </a:ext>
            </a:extLst>
          </p:cNvPr>
          <p:cNvSpPr txBox="1"/>
          <p:nvPr/>
        </p:nvSpPr>
        <p:spPr>
          <a:xfrm>
            <a:off x="407100" y="895350"/>
            <a:ext cx="8104922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Future Work 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114A5107-4D6D-C20D-2EAB-670ACF2FB744}"/>
              </a:ext>
            </a:extLst>
          </p:cNvPr>
          <p:cNvSpPr/>
          <p:nvPr/>
        </p:nvSpPr>
        <p:spPr>
          <a:xfrm>
            <a:off x="8370813" y="1978025"/>
            <a:ext cx="7185178" cy="7133764"/>
          </a:xfrm>
          <a:custGeom>
            <a:avLst/>
            <a:gdLst/>
            <a:ahLst/>
            <a:cxnLst/>
            <a:rect l="l" t="t" r="r" b="b"/>
            <a:pathLst>
              <a:path w="4193427" h="4114800">
                <a:moveTo>
                  <a:pt x="0" y="0"/>
                </a:moveTo>
                <a:lnTo>
                  <a:pt x="4193427" y="0"/>
                </a:lnTo>
                <a:lnTo>
                  <a:pt x="41934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6E52D-E61D-D8C5-D825-B9447A871CEA}"/>
              </a:ext>
            </a:extLst>
          </p:cNvPr>
          <p:cNvSpPr txBox="1"/>
          <p:nvPr/>
        </p:nvSpPr>
        <p:spPr>
          <a:xfrm>
            <a:off x="10261793" y="2249795"/>
            <a:ext cx="3403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Advanced User Analytics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F3F4D-5A88-C983-C355-04D04D32F428}"/>
              </a:ext>
            </a:extLst>
          </p:cNvPr>
          <p:cNvSpPr txBox="1"/>
          <p:nvPr/>
        </p:nvSpPr>
        <p:spPr>
          <a:xfrm>
            <a:off x="10046370" y="3460772"/>
            <a:ext cx="3834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Integration with Health APIs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972C4-8052-68D0-75F5-6D4E13103A8C}"/>
              </a:ext>
            </a:extLst>
          </p:cNvPr>
          <p:cNvSpPr txBox="1"/>
          <p:nvPr/>
        </p:nvSpPr>
        <p:spPr>
          <a:xfrm>
            <a:off x="10465469" y="4681835"/>
            <a:ext cx="2995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User Authentication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F31DB4-9A4E-5C20-EEF0-CE0F247EE9C1}"/>
              </a:ext>
            </a:extLst>
          </p:cNvPr>
          <p:cNvSpPr txBox="1"/>
          <p:nvPr/>
        </p:nvSpPr>
        <p:spPr>
          <a:xfrm>
            <a:off x="10351168" y="5902899"/>
            <a:ext cx="3224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Graphical User Interface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4C62E5-1220-80FB-12C4-89CBDCCFFD9F}"/>
              </a:ext>
            </a:extLst>
          </p:cNvPr>
          <p:cNvSpPr txBox="1"/>
          <p:nvPr/>
        </p:nvSpPr>
        <p:spPr>
          <a:xfrm>
            <a:off x="10389267" y="7123962"/>
            <a:ext cx="3148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Multi-language Support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0CBB0E-F2F4-C1B5-C79E-28354ADBD68E}"/>
              </a:ext>
            </a:extLst>
          </p:cNvPr>
          <p:cNvSpPr txBox="1"/>
          <p:nvPr/>
        </p:nvSpPr>
        <p:spPr>
          <a:xfrm>
            <a:off x="10211657" y="8345025"/>
            <a:ext cx="3503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Mobile and Cloud Support</a:t>
            </a:r>
          </a:p>
        </p:txBody>
      </p:sp>
    </p:spTree>
    <p:extLst>
      <p:ext uri="{BB962C8B-B14F-4D97-AF65-F5344CB8AC3E}">
        <p14:creationId xmlns:p14="http://schemas.microsoft.com/office/powerpoint/2010/main" val="99251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759406" y="-224746"/>
            <a:ext cx="3086100" cy="20641856"/>
            <a:chOff x="0" y="0"/>
            <a:chExt cx="812800" cy="54365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436538"/>
            </a:xfrm>
            <a:custGeom>
              <a:avLst/>
              <a:gdLst/>
              <a:ahLst/>
              <a:cxnLst/>
              <a:rect l="l" t="t" r="r" b="b"/>
              <a:pathLst>
                <a:path w="812800" h="5436538">
                  <a:moveTo>
                    <a:pt x="0" y="0"/>
                  </a:moveTo>
                  <a:lnTo>
                    <a:pt x="812800" y="0"/>
                  </a:lnTo>
                  <a:lnTo>
                    <a:pt x="812800" y="5436538"/>
                  </a:lnTo>
                  <a:lnTo>
                    <a:pt x="0" y="5436538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5484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6370" y="1028700"/>
            <a:ext cx="3323191" cy="822960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742193" y="3367231"/>
            <a:ext cx="13157622" cy="322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2"/>
              </a:lnSpc>
            </a:pPr>
            <a:r>
              <a:rPr lang="en-US" sz="3630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IN CONCLUSION, OUR BMI MANAGEMENT CALCULATOR ACHIEVES ITS GOAL OF PROVIDING AN INTERACTIVE AND EFFICIENT HEALTH MANAGEMENT TOOL. FUTURE ENHANCEMENTS COULD INCLUDE EDITING OR DELETING ENTRIES AND ADDING GRAPHICAL TRENDS.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74877" y="1570181"/>
            <a:ext cx="8692255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759406" y="-224746"/>
            <a:ext cx="3086100" cy="20641856"/>
            <a:chOff x="0" y="0"/>
            <a:chExt cx="812800" cy="54365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436538"/>
            </a:xfrm>
            <a:custGeom>
              <a:avLst/>
              <a:gdLst/>
              <a:ahLst/>
              <a:cxnLst/>
              <a:rect l="l" t="t" r="r" b="b"/>
              <a:pathLst>
                <a:path w="812800" h="5436538">
                  <a:moveTo>
                    <a:pt x="0" y="0"/>
                  </a:moveTo>
                  <a:lnTo>
                    <a:pt x="812800" y="0"/>
                  </a:lnTo>
                  <a:lnTo>
                    <a:pt x="812800" y="5436538"/>
                  </a:lnTo>
                  <a:lnTo>
                    <a:pt x="0" y="5436538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5484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0685" y="1310189"/>
            <a:ext cx="9463541" cy="5678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093301" y="441360"/>
            <a:ext cx="3086100" cy="19309645"/>
            <a:chOff x="0" y="0"/>
            <a:chExt cx="812800" cy="5085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085668"/>
            </a:xfrm>
            <a:custGeom>
              <a:avLst/>
              <a:gdLst/>
              <a:ahLst/>
              <a:cxnLst/>
              <a:rect l="l" t="t" r="r" b="b"/>
              <a:pathLst>
                <a:path w="812800" h="5085668">
                  <a:moveTo>
                    <a:pt x="0" y="0"/>
                  </a:moveTo>
                  <a:lnTo>
                    <a:pt x="812800" y="0"/>
                  </a:lnTo>
                  <a:lnTo>
                    <a:pt x="812800" y="5085668"/>
                  </a:lnTo>
                  <a:lnTo>
                    <a:pt x="0" y="5085668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5133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995120" y="4877249"/>
            <a:ext cx="6840136" cy="2812411"/>
            <a:chOff x="0" y="0"/>
            <a:chExt cx="27342754" cy="11242328"/>
          </a:xfrm>
        </p:grpSpPr>
        <p:sp>
          <p:nvSpPr>
            <p:cNvPr id="7" name="Freeform 7"/>
            <p:cNvSpPr/>
            <p:nvPr/>
          </p:nvSpPr>
          <p:spPr>
            <a:xfrm>
              <a:off x="-50165" y="-508"/>
              <a:ext cx="27407143" cy="11245756"/>
            </a:xfrm>
            <a:custGeom>
              <a:avLst/>
              <a:gdLst/>
              <a:ahLst/>
              <a:cxnLst/>
              <a:rect l="l" t="t" r="r" b="b"/>
              <a:pathLst>
                <a:path w="27407143" h="11245756">
                  <a:moveTo>
                    <a:pt x="27388729" y="10039256"/>
                  </a:moveTo>
                  <a:cubicBezTo>
                    <a:pt x="27375012" y="10344565"/>
                    <a:pt x="27335135" y="10682258"/>
                    <a:pt x="27125077" y="10921526"/>
                  </a:cubicBezTo>
                  <a:cubicBezTo>
                    <a:pt x="27042400" y="11015760"/>
                    <a:pt x="26935085" y="11084466"/>
                    <a:pt x="26816847" y="11124853"/>
                  </a:cubicBezTo>
                  <a:cubicBezTo>
                    <a:pt x="26705722" y="11162826"/>
                    <a:pt x="26589770" y="11170827"/>
                    <a:pt x="26473439" y="11178192"/>
                  </a:cubicBezTo>
                  <a:cubicBezTo>
                    <a:pt x="26219058" y="11194322"/>
                    <a:pt x="25964424" y="11209308"/>
                    <a:pt x="25709788" y="11221246"/>
                  </a:cubicBezTo>
                  <a:cubicBezTo>
                    <a:pt x="24883497" y="11235089"/>
                    <a:pt x="21281064" y="11245756"/>
                    <a:pt x="17675547" y="11241820"/>
                  </a:cubicBezTo>
                  <a:cubicBezTo>
                    <a:pt x="14405244" y="11238264"/>
                    <a:pt x="11136485" y="11226961"/>
                    <a:pt x="7866182" y="11221500"/>
                  </a:cubicBezTo>
                  <a:cubicBezTo>
                    <a:pt x="5590717" y="11217690"/>
                    <a:pt x="3315254" y="11213753"/>
                    <a:pt x="1903222" y="11216166"/>
                  </a:cubicBezTo>
                  <a:cubicBezTo>
                    <a:pt x="1724279" y="11218452"/>
                    <a:pt x="1545209" y="11222516"/>
                    <a:pt x="1366266" y="11216547"/>
                  </a:cubicBezTo>
                  <a:cubicBezTo>
                    <a:pt x="1203325" y="11211086"/>
                    <a:pt x="1034288" y="11201434"/>
                    <a:pt x="877824" y="11151904"/>
                  </a:cubicBezTo>
                  <a:cubicBezTo>
                    <a:pt x="717296" y="11101104"/>
                    <a:pt x="571881" y="11007631"/>
                    <a:pt x="459994" y="10881648"/>
                  </a:cubicBezTo>
                  <a:cubicBezTo>
                    <a:pt x="340233" y="10746901"/>
                    <a:pt x="253238" y="10577483"/>
                    <a:pt x="219710" y="10400064"/>
                  </a:cubicBezTo>
                  <a:cubicBezTo>
                    <a:pt x="199390" y="10292622"/>
                    <a:pt x="195072" y="10183021"/>
                    <a:pt x="194056" y="10073928"/>
                  </a:cubicBezTo>
                  <a:cubicBezTo>
                    <a:pt x="192913" y="9958739"/>
                    <a:pt x="193040" y="9843423"/>
                    <a:pt x="191897" y="9728234"/>
                  </a:cubicBezTo>
                  <a:cubicBezTo>
                    <a:pt x="187452" y="9252873"/>
                    <a:pt x="175260" y="7579886"/>
                    <a:pt x="155702" y="5880973"/>
                  </a:cubicBezTo>
                  <a:cubicBezTo>
                    <a:pt x="136144" y="4189329"/>
                    <a:pt x="109093" y="2498138"/>
                    <a:pt x="74549" y="1681480"/>
                  </a:cubicBezTo>
                  <a:cubicBezTo>
                    <a:pt x="44196" y="1265682"/>
                    <a:pt x="0" y="810641"/>
                    <a:pt x="237109" y="441960"/>
                  </a:cubicBezTo>
                  <a:cubicBezTo>
                    <a:pt x="339471" y="282829"/>
                    <a:pt x="486918" y="164719"/>
                    <a:pt x="666496" y="104267"/>
                  </a:cubicBezTo>
                  <a:cubicBezTo>
                    <a:pt x="830072" y="49149"/>
                    <a:pt x="1005459" y="40513"/>
                    <a:pt x="1177290" y="49403"/>
                  </a:cubicBezTo>
                  <a:cubicBezTo>
                    <a:pt x="1276223" y="42926"/>
                    <a:pt x="1375029" y="37084"/>
                    <a:pt x="1474089" y="32004"/>
                  </a:cubicBezTo>
                  <a:cubicBezTo>
                    <a:pt x="1897380" y="10287"/>
                    <a:pt x="6123671" y="1016"/>
                    <a:pt x="11278608" y="508"/>
                  </a:cubicBezTo>
                  <a:cubicBezTo>
                    <a:pt x="16547859" y="0"/>
                    <a:pt x="21817109" y="8509"/>
                    <a:pt x="25594727" y="20447"/>
                  </a:cubicBezTo>
                  <a:cubicBezTo>
                    <a:pt x="25823200" y="26797"/>
                    <a:pt x="26051545" y="34036"/>
                    <a:pt x="26280018" y="41783"/>
                  </a:cubicBezTo>
                  <a:cubicBezTo>
                    <a:pt x="26386316" y="45339"/>
                    <a:pt x="26493379" y="45339"/>
                    <a:pt x="26598917" y="60325"/>
                  </a:cubicBezTo>
                  <a:cubicBezTo>
                    <a:pt x="26690992" y="73406"/>
                    <a:pt x="26781287" y="97409"/>
                    <a:pt x="26867012" y="133604"/>
                  </a:cubicBezTo>
                  <a:cubicBezTo>
                    <a:pt x="26994902" y="187579"/>
                    <a:pt x="27137268" y="273050"/>
                    <a:pt x="27197085" y="404368"/>
                  </a:cubicBezTo>
                  <a:cubicBezTo>
                    <a:pt x="27246617" y="513207"/>
                    <a:pt x="27265539" y="634619"/>
                    <a:pt x="27280270" y="752348"/>
                  </a:cubicBezTo>
                  <a:cubicBezTo>
                    <a:pt x="27314687" y="1026287"/>
                    <a:pt x="27313416" y="1304036"/>
                    <a:pt x="27311766" y="1579753"/>
                  </a:cubicBezTo>
                  <a:cubicBezTo>
                    <a:pt x="27309735" y="1908302"/>
                    <a:pt x="27311258" y="2796130"/>
                    <a:pt x="27308972" y="3971741"/>
                  </a:cubicBezTo>
                  <a:cubicBezTo>
                    <a:pt x="27306433" y="5224122"/>
                    <a:pt x="27314178" y="6474230"/>
                    <a:pt x="27336022" y="7724340"/>
                  </a:cubicBezTo>
                  <a:cubicBezTo>
                    <a:pt x="27361295" y="9180681"/>
                    <a:pt x="27407143" y="9630698"/>
                    <a:pt x="27388729" y="10039256"/>
                  </a:cubicBezTo>
                  <a:close/>
                </a:path>
              </a:pathLst>
            </a:custGeom>
            <a:solidFill>
              <a:srgbClr val="FFB96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619116" y="5124450"/>
            <a:ext cx="5592143" cy="3659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 b="1" dirty="0">
                <a:solidFill>
                  <a:srgbClr val="000000"/>
                </a:solidFill>
                <a:latin typeface="Code Pro Bold"/>
                <a:ea typeface="Code Pro Bold"/>
                <a:cs typeface="Code Pro Bold"/>
                <a:sym typeface="Code Pro Bold"/>
              </a:rPr>
              <a:t>PRESENTED BY</a:t>
            </a:r>
          </a:p>
          <a:p>
            <a:pPr algn="ctr">
              <a:lnSpc>
                <a:spcPts val="3565"/>
              </a:lnSpc>
            </a:pPr>
            <a:endParaRPr lang="en-US" sz="2546" b="1" dirty="0">
              <a:solidFill>
                <a:srgbClr val="000000"/>
              </a:solidFill>
              <a:latin typeface="Code Pro Bold"/>
              <a:ea typeface="Code Pro Bold"/>
              <a:cs typeface="Code Pro Bold"/>
              <a:sym typeface="Code Pro Bold"/>
            </a:endParaRPr>
          </a:p>
          <a:p>
            <a:pPr algn="ctr">
              <a:lnSpc>
                <a:spcPts val="3565"/>
              </a:lnSpc>
            </a:pPr>
            <a:r>
              <a:rPr lang="en-US" sz="2546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MIM AKTER 222002104</a:t>
            </a:r>
          </a:p>
          <a:p>
            <a:pPr algn="ctr">
              <a:lnSpc>
                <a:spcPts val="3565"/>
              </a:lnSpc>
            </a:pPr>
            <a:r>
              <a:rPr lang="en-US" sz="2546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AND </a:t>
            </a:r>
          </a:p>
          <a:p>
            <a:pPr algn="ctr">
              <a:lnSpc>
                <a:spcPts val="3565"/>
              </a:lnSpc>
            </a:pPr>
            <a:r>
              <a:rPr lang="en-US" sz="2546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SAIFULLA TANIM 222002014</a:t>
            </a:r>
          </a:p>
          <a:p>
            <a:pPr algn="ctr">
              <a:lnSpc>
                <a:spcPts val="3565"/>
              </a:lnSpc>
            </a:pPr>
            <a:r>
              <a:rPr lang="en-US" sz="2546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</a:p>
          <a:p>
            <a:pPr algn="ctr">
              <a:lnSpc>
                <a:spcPts val="3565"/>
              </a:lnSpc>
            </a:pPr>
            <a:endParaRPr lang="en-US" sz="2546" dirty="0">
              <a:solidFill>
                <a:srgbClr val="000000"/>
              </a:solidFill>
              <a:latin typeface="Code Pro"/>
              <a:ea typeface="Code Pro"/>
              <a:cs typeface="Code Pro"/>
              <a:sym typeface="Code Pro"/>
            </a:endParaRPr>
          </a:p>
          <a:p>
            <a:pPr algn="ctr">
              <a:lnSpc>
                <a:spcPts val="3565"/>
              </a:lnSpc>
              <a:spcBef>
                <a:spcPct val="0"/>
              </a:spcBef>
            </a:pPr>
            <a:endParaRPr lang="en-US" sz="2546" dirty="0">
              <a:solidFill>
                <a:srgbClr val="000000"/>
              </a:solidFill>
              <a:latin typeface="Code Pro"/>
              <a:ea typeface="Code Pro"/>
              <a:cs typeface="Code Pro"/>
              <a:sym typeface="Code Pro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665996" y="0"/>
            <a:ext cx="6191548" cy="69846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857544" y="1591468"/>
            <a:ext cx="11115288" cy="2313782"/>
            <a:chOff x="0" y="0"/>
            <a:chExt cx="39261150" cy="8172683"/>
          </a:xfrm>
        </p:grpSpPr>
        <p:sp>
          <p:nvSpPr>
            <p:cNvPr id="11" name="Freeform 11"/>
            <p:cNvSpPr/>
            <p:nvPr/>
          </p:nvSpPr>
          <p:spPr>
            <a:xfrm>
              <a:off x="-50165" y="-508"/>
              <a:ext cx="39325538" cy="8176112"/>
            </a:xfrm>
            <a:custGeom>
              <a:avLst/>
              <a:gdLst/>
              <a:ahLst/>
              <a:cxnLst/>
              <a:rect l="l" t="t" r="r" b="b"/>
              <a:pathLst>
                <a:path w="39325538" h="8176112">
                  <a:moveTo>
                    <a:pt x="39307124" y="6969612"/>
                  </a:moveTo>
                  <a:cubicBezTo>
                    <a:pt x="39293407" y="7274921"/>
                    <a:pt x="39253530" y="7612613"/>
                    <a:pt x="39043472" y="7851881"/>
                  </a:cubicBezTo>
                  <a:cubicBezTo>
                    <a:pt x="38960795" y="7946115"/>
                    <a:pt x="38853480" y="8014822"/>
                    <a:pt x="38735242" y="8055209"/>
                  </a:cubicBezTo>
                  <a:cubicBezTo>
                    <a:pt x="38624117" y="8093181"/>
                    <a:pt x="38508168" y="8101183"/>
                    <a:pt x="38391834" y="8108548"/>
                  </a:cubicBezTo>
                  <a:cubicBezTo>
                    <a:pt x="38137453" y="8124677"/>
                    <a:pt x="37882820" y="8139663"/>
                    <a:pt x="37628184" y="8151601"/>
                  </a:cubicBezTo>
                  <a:cubicBezTo>
                    <a:pt x="36508637" y="8165445"/>
                    <a:pt x="31077670" y="8176112"/>
                    <a:pt x="25642053" y="8172175"/>
                  </a:cubicBezTo>
                  <a:cubicBezTo>
                    <a:pt x="20711800" y="8168620"/>
                    <a:pt x="15783874" y="8157316"/>
                    <a:pt x="10853622" y="8151855"/>
                  </a:cubicBezTo>
                  <a:cubicBezTo>
                    <a:pt x="7423168" y="8148046"/>
                    <a:pt x="3992720" y="8144109"/>
                    <a:pt x="1903222" y="8146522"/>
                  </a:cubicBezTo>
                  <a:cubicBezTo>
                    <a:pt x="1724279" y="8148808"/>
                    <a:pt x="1545209" y="8152872"/>
                    <a:pt x="1366266" y="8146902"/>
                  </a:cubicBezTo>
                  <a:cubicBezTo>
                    <a:pt x="1203325" y="8141441"/>
                    <a:pt x="1034288" y="8131789"/>
                    <a:pt x="877824" y="8082260"/>
                  </a:cubicBezTo>
                  <a:cubicBezTo>
                    <a:pt x="717296" y="8031460"/>
                    <a:pt x="571881" y="7937987"/>
                    <a:pt x="459994" y="7812003"/>
                  </a:cubicBezTo>
                  <a:cubicBezTo>
                    <a:pt x="340233" y="7677256"/>
                    <a:pt x="253238" y="7507838"/>
                    <a:pt x="219710" y="7330420"/>
                  </a:cubicBezTo>
                  <a:cubicBezTo>
                    <a:pt x="199390" y="7222977"/>
                    <a:pt x="195072" y="7113376"/>
                    <a:pt x="194056" y="7004284"/>
                  </a:cubicBezTo>
                  <a:cubicBezTo>
                    <a:pt x="192913" y="6889095"/>
                    <a:pt x="193040" y="6773778"/>
                    <a:pt x="191897" y="6658589"/>
                  </a:cubicBezTo>
                  <a:cubicBezTo>
                    <a:pt x="187452" y="6183228"/>
                    <a:pt x="175260" y="5216839"/>
                    <a:pt x="155702" y="4239969"/>
                  </a:cubicBezTo>
                  <a:cubicBezTo>
                    <a:pt x="136144" y="3267277"/>
                    <a:pt x="109093" y="2294847"/>
                    <a:pt x="74549" y="1681480"/>
                  </a:cubicBezTo>
                  <a:cubicBezTo>
                    <a:pt x="44196" y="1265682"/>
                    <a:pt x="0" y="810641"/>
                    <a:pt x="237109" y="441960"/>
                  </a:cubicBezTo>
                  <a:cubicBezTo>
                    <a:pt x="339471" y="282829"/>
                    <a:pt x="486918" y="164719"/>
                    <a:pt x="666496" y="104267"/>
                  </a:cubicBezTo>
                  <a:cubicBezTo>
                    <a:pt x="830072" y="49149"/>
                    <a:pt x="1005459" y="40513"/>
                    <a:pt x="1177290" y="49403"/>
                  </a:cubicBezTo>
                  <a:cubicBezTo>
                    <a:pt x="1276223" y="42926"/>
                    <a:pt x="1375029" y="37084"/>
                    <a:pt x="1474089" y="32004"/>
                  </a:cubicBezTo>
                  <a:cubicBezTo>
                    <a:pt x="1897380" y="10287"/>
                    <a:pt x="8226641" y="1016"/>
                    <a:pt x="15998136" y="508"/>
                  </a:cubicBezTo>
                  <a:cubicBezTo>
                    <a:pt x="23941969" y="0"/>
                    <a:pt x="31885800" y="8509"/>
                    <a:pt x="37513122" y="20447"/>
                  </a:cubicBezTo>
                  <a:cubicBezTo>
                    <a:pt x="37741595" y="26797"/>
                    <a:pt x="37969940" y="34036"/>
                    <a:pt x="38198413" y="41783"/>
                  </a:cubicBezTo>
                  <a:cubicBezTo>
                    <a:pt x="38304714" y="45339"/>
                    <a:pt x="38411774" y="45339"/>
                    <a:pt x="38517312" y="60325"/>
                  </a:cubicBezTo>
                  <a:cubicBezTo>
                    <a:pt x="38609387" y="73406"/>
                    <a:pt x="38699682" y="97409"/>
                    <a:pt x="38785407" y="133604"/>
                  </a:cubicBezTo>
                  <a:cubicBezTo>
                    <a:pt x="38913297" y="187579"/>
                    <a:pt x="39055663" y="273050"/>
                    <a:pt x="39115480" y="404368"/>
                  </a:cubicBezTo>
                  <a:cubicBezTo>
                    <a:pt x="39165012" y="513207"/>
                    <a:pt x="39183934" y="634619"/>
                    <a:pt x="39198665" y="752348"/>
                  </a:cubicBezTo>
                  <a:cubicBezTo>
                    <a:pt x="39233082" y="1026287"/>
                    <a:pt x="39231814" y="1304036"/>
                    <a:pt x="39230161" y="1579753"/>
                  </a:cubicBezTo>
                  <a:cubicBezTo>
                    <a:pt x="39228130" y="1908302"/>
                    <a:pt x="39229653" y="2466191"/>
                    <a:pt x="39227367" y="3142164"/>
                  </a:cubicBezTo>
                  <a:cubicBezTo>
                    <a:pt x="39224828" y="3862280"/>
                    <a:pt x="39232573" y="4581090"/>
                    <a:pt x="39254420" y="5299900"/>
                  </a:cubicBezTo>
                  <a:cubicBezTo>
                    <a:pt x="39279693" y="6137292"/>
                    <a:pt x="39325538" y="6561053"/>
                    <a:pt x="39307124" y="6969612"/>
                  </a:cubicBezTo>
                  <a:close/>
                </a:path>
              </a:pathLst>
            </a:custGeom>
            <a:solidFill>
              <a:srgbClr val="FFE15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029588" y="1752774"/>
            <a:ext cx="10771199" cy="194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232" b="1" dirty="0">
                <a:solidFill>
                  <a:srgbClr val="000000"/>
                </a:solidFill>
                <a:latin typeface="Code Pro Bold"/>
                <a:ea typeface="Code Pro Bold"/>
                <a:cs typeface="Code Pro Bold"/>
                <a:sym typeface="Code Pro Bold"/>
              </a:rPr>
              <a:t>TEACHER BY</a:t>
            </a:r>
          </a:p>
          <a:p>
            <a:pPr algn="ctr">
              <a:lnSpc>
                <a:spcPts val="3125"/>
              </a:lnSpc>
            </a:pPr>
            <a:endParaRPr lang="en-US" sz="2232" b="1" dirty="0">
              <a:solidFill>
                <a:srgbClr val="000000"/>
              </a:solidFill>
              <a:latin typeface="Code Pro Bold"/>
              <a:ea typeface="Code Pro Bold"/>
              <a:cs typeface="Code Pro Bold"/>
              <a:sym typeface="Code Pro Bold"/>
            </a:endParaRPr>
          </a:p>
          <a:p>
            <a:pPr algn="ctr">
              <a:lnSpc>
                <a:spcPts val="3125"/>
              </a:lnSpc>
            </a:pPr>
            <a:r>
              <a:rPr lang="en-US" sz="2232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MD. SOLAIMAN MIA</a:t>
            </a:r>
          </a:p>
          <a:p>
            <a:pPr algn="ctr">
              <a:lnSpc>
                <a:spcPts val="3125"/>
              </a:lnSpc>
            </a:pPr>
            <a:r>
              <a:rPr lang="en-US" sz="2232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ASSISTANT PROFESSOR AND ASSISTANT DIRECTOR OF STUDENT AFFAIRS FOR 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2232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GREEN UNIIVERSITY OF BANGLADESH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577741" y="-43081"/>
            <a:ext cx="3086100" cy="20278525"/>
            <a:chOff x="0" y="0"/>
            <a:chExt cx="812800" cy="53408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340846"/>
            </a:xfrm>
            <a:custGeom>
              <a:avLst/>
              <a:gdLst/>
              <a:ahLst/>
              <a:cxnLst/>
              <a:rect l="l" t="t" r="r" b="b"/>
              <a:pathLst>
                <a:path w="812800" h="5340846">
                  <a:moveTo>
                    <a:pt x="0" y="0"/>
                  </a:moveTo>
                  <a:lnTo>
                    <a:pt x="812800" y="0"/>
                  </a:lnTo>
                  <a:lnTo>
                    <a:pt x="812800" y="5340846"/>
                  </a:lnTo>
                  <a:lnTo>
                    <a:pt x="0" y="5340846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5388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7718" r="1343"/>
          <a:stretch>
            <a:fillRect/>
          </a:stretch>
        </p:blipFill>
        <p:spPr>
          <a:xfrm>
            <a:off x="1028700" y="1050359"/>
            <a:ext cx="7607651" cy="9045823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664926" y="2268621"/>
            <a:ext cx="9568421" cy="6590250"/>
          </a:xfrm>
          <a:custGeom>
            <a:avLst/>
            <a:gdLst/>
            <a:ahLst/>
            <a:cxnLst/>
            <a:rect l="l" t="t" r="r" b="b"/>
            <a:pathLst>
              <a:path w="9568421" h="6590250">
                <a:moveTo>
                  <a:pt x="0" y="0"/>
                </a:moveTo>
                <a:lnTo>
                  <a:pt x="9568421" y="0"/>
                </a:lnTo>
                <a:lnTo>
                  <a:pt x="9568421" y="6590250"/>
                </a:lnTo>
                <a:lnTo>
                  <a:pt x="0" y="6590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683976" y="3849150"/>
            <a:ext cx="9568421" cy="6590250"/>
          </a:xfrm>
          <a:custGeom>
            <a:avLst/>
            <a:gdLst/>
            <a:ahLst/>
            <a:cxnLst/>
            <a:rect l="l" t="t" r="r" b="b"/>
            <a:pathLst>
              <a:path w="9568421" h="6590250">
                <a:moveTo>
                  <a:pt x="0" y="0"/>
                </a:moveTo>
                <a:lnTo>
                  <a:pt x="9568421" y="0"/>
                </a:lnTo>
                <a:lnTo>
                  <a:pt x="9568421" y="6590250"/>
                </a:lnTo>
                <a:lnTo>
                  <a:pt x="0" y="6590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156711" y="785896"/>
            <a:ext cx="8622949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TABLE OF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1118" y="5936089"/>
            <a:ext cx="2598449" cy="669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7"/>
              </a:lnSpc>
              <a:spcBef>
                <a:spcPct val="0"/>
              </a:spcBef>
            </a:pPr>
            <a:r>
              <a:rPr lang="en-US" sz="3833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Flowchart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17022" y="7498761"/>
            <a:ext cx="2966641" cy="67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885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Technologies Used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67916" y="9095287"/>
            <a:ext cx="1719884" cy="682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11"/>
              </a:lnSpc>
              <a:spcBef>
                <a:spcPct val="0"/>
              </a:spcBef>
            </a:pPr>
            <a:r>
              <a:rPr lang="en-US" sz="386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24465" y="9096996"/>
            <a:ext cx="135175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If-Else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96840" y="4175832"/>
            <a:ext cx="1262360" cy="864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51"/>
              </a:lnSpc>
              <a:spcBef>
                <a:spcPct val="0"/>
              </a:spcBef>
            </a:pPr>
            <a:r>
              <a:rPr lang="en-US" sz="4965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Loop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85762" y="5878907"/>
            <a:ext cx="109723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Array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85762" y="7472757"/>
            <a:ext cx="1402037" cy="705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2"/>
              </a:lnSpc>
              <a:spcBef>
                <a:spcPct val="0"/>
              </a:spcBef>
            </a:pPr>
            <a:r>
              <a:rPr lang="en-US" sz="4087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Function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34014" y="4273800"/>
            <a:ext cx="1732657" cy="69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6"/>
              </a:lnSpc>
              <a:spcBef>
                <a:spcPct val="0"/>
              </a:spcBef>
            </a:pPr>
            <a:r>
              <a:rPr lang="en-US" sz="4054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Objectives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08837" y="2701023"/>
            <a:ext cx="2183011" cy="71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0"/>
              </a:lnSpc>
              <a:spcBef>
                <a:spcPct val="0"/>
              </a:spcBef>
            </a:pPr>
            <a:r>
              <a:rPr lang="en-US" sz="4079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62235" y="2718243"/>
            <a:ext cx="2064941" cy="698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9"/>
              </a:lnSpc>
              <a:spcBef>
                <a:spcPct val="0"/>
              </a:spcBef>
            </a:pPr>
            <a:r>
              <a:rPr lang="en-US" sz="4007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Switch Case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72317" y="139661"/>
            <a:ext cx="7050369" cy="86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4"/>
              </a:lnSpc>
              <a:spcBef>
                <a:spcPct val="0"/>
              </a:spcBef>
            </a:pPr>
            <a:r>
              <a:rPr lang="en-US" sz="5017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OBJECTIVE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7287077" y="247584"/>
            <a:ext cx="3086100" cy="19697197"/>
            <a:chOff x="0" y="0"/>
            <a:chExt cx="812800" cy="51877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5187739"/>
            </a:xfrm>
            <a:custGeom>
              <a:avLst/>
              <a:gdLst/>
              <a:ahLst/>
              <a:cxnLst/>
              <a:rect l="l" t="t" r="r" b="b"/>
              <a:pathLst>
                <a:path w="812800" h="5187739">
                  <a:moveTo>
                    <a:pt x="0" y="0"/>
                  </a:moveTo>
                  <a:lnTo>
                    <a:pt x="812800" y="0"/>
                  </a:lnTo>
                  <a:lnTo>
                    <a:pt x="812800" y="5187739"/>
                  </a:lnTo>
                  <a:lnTo>
                    <a:pt x="0" y="5187739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52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3875" y="1852757"/>
            <a:ext cx="6527814" cy="7226976"/>
          </a:xfrm>
          <a:prstGeom prst="rect">
            <a:avLst/>
          </a:prstGeom>
          <a:ln cap="rnd">
            <a:noFill/>
            <a:prstDash val="solid"/>
          </a:ln>
        </p:spPr>
      </p:pic>
      <p:grpSp>
        <p:nvGrpSpPr>
          <p:cNvPr id="8" name="Group 8"/>
          <p:cNvGrpSpPr/>
          <p:nvPr/>
        </p:nvGrpSpPr>
        <p:grpSpPr>
          <a:xfrm>
            <a:off x="8562447" y="7214691"/>
            <a:ext cx="4470110" cy="697317"/>
            <a:chOff x="0" y="0"/>
            <a:chExt cx="1177313" cy="1836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7313" cy="183655"/>
            </a:xfrm>
            <a:custGeom>
              <a:avLst/>
              <a:gdLst/>
              <a:ahLst/>
              <a:cxnLst/>
              <a:rect l="l" t="t" r="r" b="b"/>
              <a:pathLst>
                <a:path w="1177313" h="183655">
                  <a:moveTo>
                    <a:pt x="88328" y="0"/>
                  </a:moveTo>
                  <a:lnTo>
                    <a:pt x="1088984" y="0"/>
                  </a:lnTo>
                  <a:cubicBezTo>
                    <a:pt x="1112410" y="0"/>
                    <a:pt x="1134877" y="9306"/>
                    <a:pt x="1151442" y="25871"/>
                  </a:cubicBezTo>
                  <a:cubicBezTo>
                    <a:pt x="1168007" y="42436"/>
                    <a:pt x="1177313" y="64902"/>
                    <a:pt x="1177313" y="88328"/>
                  </a:cubicBezTo>
                  <a:lnTo>
                    <a:pt x="1177313" y="95327"/>
                  </a:lnTo>
                  <a:cubicBezTo>
                    <a:pt x="1177313" y="144109"/>
                    <a:pt x="1137767" y="183655"/>
                    <a:pt x="1088984" y="183655"/>
                  </a:cubicBezTo>
                  <a:lnTo>
                    <a:pt x="88328" y="183655"/>
                  </a:lnTo>
                  <a:cubicBezTo>
                    <a:pt x="39546" y="183655"/>
                    <a:pt x="0" y="144109"/>
                    <a:pt x="0" y="95327"/>
                  </a:cubicBezTo>
                  <a:lnTo>
                    <a:pt x="0" y="88328"/>
                  </a:lnTo>
                  <a:cubicBezTo>
                    <a:pt x="0" y="39546"/>
                    <a:pt x="39546" y="0"/>
                    <a:pt x="8832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77313" cy="231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 data storage and display.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57653" y="1397168"/>
            <a:ext cx="10479697" cy="732667"/>
            <a:chOff x="0" y="0"/>
            <a:chExt cx="2760085" cy="1929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60085" cy="192966"/>
            </a:xfrm>
            <a:custGeom>
              <a:avLst/>
              <a:gdLst/>
              <a:ahLst/>
              <a:cxnLst/>
              <a:rect l="l" t="t" r="r" b="b"/>
              <a:pathLst>
                <a:path w="2760085" h="192966">
                  <a:moveTo>
                    <a:pt x="37676" y="0"/>
                  </a:moveTo>
                  <a:lnTo>
                    <a:pt x="2722408" y="0"/>
                  </a:lnTo>
                  <a:cubicBezTo>
                    <a:pt x="2743216" y="0"/>
                    <a:pt x="2760085" y="16868"/>
                    <a:pt x="2760085" y="37676"/>
                  </a:cubicBezTo>
                  <a:lnTo>
                    <a:pt x="2760085" y="155289"/>
                  </a:lnTo>
                  <a:cubicBezTo>
                    <a:pt x="2760085" y="176098"/>
                    <a:pt x="2743216" y="192966"/>
                    <a:pt x="2722408" y="192966"/>
                  </a:cubicBezTo>
                  <a:lnTo>
                    <a:pt x="37676" y="192966"/>
                  </a:lnTo>
                  <a:cubicBezTo>
                    <a:pt x="16868" y="192966"/>
                    <a:pt x="0" y="176098"/>
                    <a:pt x="0" y="155289"/>
                  </a:cubicBezTo>
                  <a:lnTo>
                    <a:pt x="0" y="37676"/>
                  </a:lnTo>
                  <a:cubicBezTo>
                    <a:pt x="0" y="16868"/>
                    <a:pt x="16868" y="0"/>
                    <a:pt x="376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760085" cy="240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6EA88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 calculate BMI, interpret results, and store user data interactively.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58889" y="6037157"/>
            <a:ext cx="4677225" cy="790575"/>
            <a:chOff x="0" y="0"/>
            <a:chExt cx="1231862" cy="2082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1862" cy="208217"/>
            </a:xfrm>
            <a:custGeom>
              <a:avLst/>
              <a:gdLst/>
              <a:ahLst/>
              <a:cxnLst/>
              <a:rect l="l" t="t" r="r" b="b"/>
              <a:pathLst>
                <a:path w="1231862" h="208217">
                  <a:moveTo>
                    <a:pt x="84417" y="0"/>
                  </a:moveTo>
                  <a:lnTo>
                    <a:pt x="1147445" y="0"/>
                  </a:lnTo>
                  <a:cubicBezTo>
                    <a:pt x="1169833" y="0"/>
                    <a:pt x="1191305" y="8894"/>
                    <a:pt x="1207136" y="24725"/>
                  </a:cubicBezTo>
                  <a:cubicBezTo>
                    <a:pt x="1222968" y="40556"/>
                    <a:pt x="1231862" y="62028"/>
                    <a:pt x="1231862" y="84417"/>
                  </a:cubicBezTo>
                  <a:lnTo>
                    <a:pt x="1231862" y="123800"/>
                  </a:lnTo>
                  <a:cubicBezTo>
                    <a:pt x="1231862" y="170422"/>
                    <a:pt x="1194067" y="208217"/>
                    <a:pt x="1147445" y="208217"/>
                  </a:cubicBezTo>
                  <a:lnTo>
                    <a:pt x="84417" y="208217"/>
                  </a:lnTo>
                  <a:cubicBezTo>
                    <a:pt x="62028" y="208217"/>
                    <a:pt x="40556" y="199323"/>
                    <a:pt x="24725" y="183492"/>
                  </a:cubicBezTo>
                  <a:cubicBezTo>
                    <a:pt x="8894" y="167661"/>
                    <a:pt x="0" y="146189"/>
                    <a:pt x="0" y="123800"/>
                  </a:cubicBezTo>
                  <a:lnTo>
                    <a:pt x="0" y="84417"/>
                  </a:lnTo>
                  <a:cubicBezTo>
                    <a:pt x="0" y="62028"/>
                    <a:pt x="8894" y="40556"/>
                    <a:pt x="24725" y="24725"/>
                  </a:cubicBezTo>
                  <a:cubicBezTo>
                    <a:pt x="40556" y="8894"/>
                    <a:pt x="62028" y="0"/>
                    <a:pt x="8441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31862" cy="255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Health interpretation based on BMI.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07044" y="4823099"/>
            <a:ext cx="4180914" cy="823534"/>
            <a:chOff x="0" y="0"/>
            <a:chExt cx="1101146" cy="2168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1146" cy="216898"/>
            </a:xfrm>
            <a:custGeom>
              <a:avLst/>
              <a:gdLst/>
              <a:ahLst/>
              <a:cxnLst/>
              <a:rect l="l" t="t" r="r" b="b"/>
              <a:pathLst>
                <a:path w="1101146" h="216898">
                  <a:moveTo>
                    <a:pt x="94438" y="0"/>
                  </a:moveTo>
                  <a:lnTo>
                    <a:pt x="1006708" y="0"/>
                  </a:lnTo>
                  <a:cubicBezTo>
                    <a:pt x="1031755" y="0"/>
                    <a:pt x="1055775" y="9950"/>
                    <a:pt x="1073486" y="27660"/>
                  </a:cubicBezTo>
                  <a:cubicBezTo>
                    <a:pt x="1091196" y="45371"/>
                    <a:pt x="1101146" y="69392"/>
                    <a:pt x="1101146" y="94438"/>
                  </a:cubicBezTo>
                  <a:lnTo>
                    <a:pt x="1101146" y="122460"/>
                  </a:lnTo>
                  <a:cubicBezTo>
                    <a:pt x="1101146" y="174616"/>
                    <a:pt x="1058865" y="216898"/>
                    <a:pt x="1006708" y="216898"/>
                  </a:cubicBezTo>
                  <a:lnTo>
                    <a:pt x="94438" y="216898"/>
                  </a:lnTo>
                  <a:cubicBezTo>
                    <a:pt x="69392" y="216898"/>
                    <a:pt x="45371" y="206948"/>
                    <a:pt x="27660" y="189237"/>
                  </a:cubicBezTo>
                  <a:cubicBezTo>
                    <a:pt x="9950" y="171527"/>
                    <a:pt x="0" y="147506"/>
                    <a:pt x="0" y="122460"/>
                  </a:cubicBezTo>
                  <a:lnTo>
                    <a:pt x="0" y="94438"/>
                  </a:lnTo>
                  <a:cubicBezTo>
                    <a:pt x="0" y="69392"/>
                    <a:pt x="9950" y="45371"/>
                    <a:pt x="27660" y="27660"/>
                  </a:cubicBezTo>
                  <a:cubicBezTo>
                    <a:pt x="45371" y="9950"/>
                    <a:pt x="69392" y="0"/>
                    <a:pt x="944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101146" cy="264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Automatic BMI calculation.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91360" y="3537501"/>
            <a:ext cx="4012283" cy="895072"/>
            <a:chOff x="0" y="0"/>
            <a:chExt cx="1056733" cy="2357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56733" cy="235739"/>
            </a:xfrm>
            <a:custGeom>
              <a:avLst/>
              <a:gdLst/>
              <a:ahLst/>
              <a:cxnLst/>
              <a:rect l="l" t="t" r="r" b="b"/>
              <a:pathLst>
                <a:path w="1056733" h="235739">
                  <a:moveTo>
                    <a:pt x="98407" y="0"/>
                  </a:moveTo>
                  <a:lnTo>
                    <a:pt x="958326" y="0"/>
                  </a:lnTo>
                  <a:cubicBezTo>
                    <a:pt x="984425" y="0"/>
                    <a:pt x="1009455" y="10368"/>
                    <a:pt x="1027910" y="28823"/>
                  </a:cubicBezTo>
                  <a:cubicBezTo>
                    <a:pt x="1046365" y="47278"/>
                    <a:pt x="1056733" y="72308"/>
                    <a:pt x="1056733" y="98407"/>
                  </a:cubicBezTo>
                  <a:lnTo>
                    <a:pt x="1056733" y="137332"/>
                  </a:lnTo>
                  <a:cubicBezTo>
                    <a:pt x="1056733" y="163431"/>
                    <a:pt x="1046365" y="188461"/>
                    <a:pt x="1027910" y="206916"/>
                  </a:cubicBezTo>
                  <a:cubicBezTo>
                    <a:pt x="1009455" y="225371"/>
                    <a:pt x="984425" y="235739"/>
                    <a:pt x="958326" y="235739"/>
                  </a:cubicBezTo>
                  <a:lnTo>
                    <a:pt x="98407" y="235739"/>
                  </a:lnTo>
                  <a:cubicBezTo>
                    <a:pt x="72308" y="235739"/>
                    <a:pt x="47278" y="225371"/>
                    <a:pt x="28823" y="206916"/>
                  </a:cubicBezTo>
                  <a:cubicBezTo>
                    <a:pt x="10368" y="188461"/>
                    <a:pt x="0" y="163431"/>
                    <a:pt x="0" y="137332"/>
                  </a:cubicBezTo>
                  <a:lnTo>
                    <a:pt x="0" y="98407"/>
                  </a:lnTo>
                  <a:cubicBezTo>
                    <a:pt x="0" y="72308"/>
                    <a:pt x="10368" y="47278"/>
                    <a:pt x="28823" y="28823"/>
                  </a:cubicBezTo>
                  <a:cubicBezTo>
                    <a:pt x="47278" y="10368"/>
                    <a:pt x="72308" y="0"/>
                    <a:pt x="9840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56733" cy="283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Input weight and height.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43818" y="2520361"/>
            <a:ext cx="2455130" cy="626616"/>
            <a:chOff x="0" y="0"/>
            <a:chExt cx="646619" cy="1650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46619" cy="165035"/>
            </a:xfrm>
            <a:custGeom>
              <a:avLst/>
              <a:gdLst/>
              <a:ahLst/>
              <a:cxnLst/>
              <a:rect l="l" t="t" r="r" b="b"/>
              <a:pathLst>
                <a:path w="646619" h="165035">
                  <a:moveTo>
                    <a:pt x="82517" y="0"/>
                  </a:moveTo>
                  <a:lnTo>
                    <a:pt x="564101" y="0"/>
                  </a:lnTo>
                  <a:cubicBezTo>
                    <a:pt x="609674" y="0"/>
                    <a:pt x="646619" y="36944"/>
                    <a:pt x="646619" y="82517"/>
                  </a:cubicBezTo>
                  <a:lnTo>
                    <a:pt x="646619" y="82517"/>
                  </a:lnTo>
                  <a:cubicBezTo>
                    <a:pt x="646619" y="104402"/>
                    <a:pt x="637925" y="125391"/>
                    <a:pt x="622450" y="140866"/>
                  </a:cubicBezTo>
                  <a:cubicBezTo>
                    <a:pt x="606975" y="156341"/>
                    <a:pt x="585986" y="165035"/>
                    <a:pt x="564101" y="165035"/>
                  </a:cubicBezTo>
                  <a:lnTo>
                    <a:pt x="82517" y="165035"/>
                  </a:lnTo>
                  <a:cubicBezTo>
                    <a:pt x="36944" y="165035"/>
                    <a:pt x="0" y="128090"/>
                    <a:pt x="0" y="82517"/>
                  </a:cubicBezTo>
                  <a:lnTo>
                    <a:pt x="0" y="82517"/>
                  </a:lnTo>
                  <a:cubicBezTo>
                    <a:pt x="0" y="36944"/>
                    <a:pt x="36944" y="0"/>
                    <a:pt x="8251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646619" cy="203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Features: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904728" y="937901"/>
            <a:ext cx="1778131" cy="19624531"/>
            <a:chOff x="0" y="0"/>
            <a:chExt cx="468314" cy="5168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314" cy="5168601"/>
            </a:xfrm>
            <a:custGeom>
              <a:avLst/>
              <a:gdLst/>
              <a:ahLst/>
              <a:cxnLst/>
              <a:rect l="l" t="t" r="r" b="b"/>
              <a:pathLst>
                <a:path w="468314" h="5168601">
                  <a:moveTo>
                    <a:pt x="0" y="0"/>
                  </a:moveTo>
                  <a:lnTo>
                    <a:pt x="468314" y="0"/>
                  </a:lnTo>
                  <a:lnTo>
                    <a:pt x="468314" y="5168601"/>
                  </a:lnTo>
                  <a:lnTo>
                    <a:pt x="0" y="5168601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8314" cy="5216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3892" y="2711460"/>
            <a:ext cx="5890708" cy="713376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919408" y="0"/>
            <a:ext cx="11145537" cy="9845225"/>
          </a:xfrm>
          <a:custGeom>
            <a:avLst/>
            <a:gdLst/>
            <a:ahLst/>
            <a:cxnLst/>
            <a:rect l="l" t="t" r="r" b="b"/>
            <a:pathLst>
              <a:path w="11145537" h="9845225">
                <a:moveTo>
                  <a:pt x="0" y="0"/>
                </a:moveTo>
                <a:lnTo>
                  <a:pt x="11145537" y="0"/>
                </a:lnTo>
                <a:lnTo>
                  <a:pt x="11145537" y="9845225"/>
                </a:lnTo>
                <a:lnTo>
                  <a:pt x="0" y="9845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07100" y="895350"/>
            <a:ext cx="8104922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FLOWCHART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371854" y="162806"/>
            <a:ext cx="3086100" cy="19866751"/>
            <a:chOff x="0" y="0"/>
            <a:chExt cx="812800" cy="5232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232395"/>
            </a:xfrm>
            <a:custGeom>
              <a:avLst/>
              <a:gdLst/>
              <a:ahLst/>
              <a:cxnLst/>
              <a:rect l="l" t="t" r="r" b="b"/>
              <a:pathLst>
                <a:path w="812800" h="5232395">
                  <a:moveTo>
                    <a:pt x="0" y="0"/>
                  </a:moveTo>
                  <a:lnTo>
                    <a:pt x="812800" y="0"/>
                  </a:lnTo>
                  <a:lnTo>
                    <a:pt x="812800" y="5232395"/>
                  </a:lnTo>
                  <a:lnTo>
                    <a:pt x="0" y="5232395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5280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511194" y="3322363"/>
            <a:ext cx="3871627" cy="2598829"/>
          </a:xfrm>
          <a:custGeom>
            <a:avLst/>
            <a:gdLst/>
            <a:ahLst/>
            <a:cxnLst/>
            <a:rect l="l" t="t" r="r" b="b"/>
            <a:pathLst>
              <a:path w="3871627" h="2598829">
                <a:moveTo>
                  <a:pt x="0" y="0"/>
                </a:moveTo>
                <a:lnTo>
                  <a:pt x="3871627" y="0"/>
                </a:lnTo>
                <a:lnTo>
                  <a:pt x="3871627" y="2598830"/>
                </a:lnTo>
                <a:lnTo>
                  <a:pt x="0" y="2598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171282" y="4980891"/>
            <a:ext cx="3871627" cy="2598829"/>
          </a:xfrm>
          <a:custGeom>
            <a:avLst/>
            <a:gdLst/>
            <a:ahLst/>
            <a:cxnLst/>
            <a:rect l="l" t="t" r="r" b="b"/>
            <a:pathLst>
              <a:path w="3871627" h="2598829">
                <a:moveTo>
                  <a:pt x="0" y="0"/>
                </a:moveTo>
                <a:lnTo>
                  <a:pt x="3871627" y="0"/>
                </a:lnTo>
                <a:lnTo>
                  <a:pt x="3871627" y="2598830"/>
                </a:lnTo>
                <a:lnTo>
                  <a:pt x="0" y="2598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574753" y="4033381"/>
            <a:ext cx="1626647" cy="1110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3169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DIALOG</a:t>
            </a:r>
          </a:p>
          <a:p>
            <a:pPr algn="ctr">
              <a:lnSpc>
                <a:spcPts val="4437"/>
              </a:lnSpc>
              <a:spcBef>
                <a:spcPct val="0"/>
              </a:spcBef>
            </a:pPr>
            <a:endParaRPr lang="en-US" sz="3169" dirty="0">
              <a:solidFill>
                <a:srgbClr val="000000"/>
              </a:solidFill>
              <a:latin typeface="Code Pro"/>
              <a:ea typeface="Code Pro"/>
              <a:cs typeface="Code Pro"/>
              <a:sym typeface="Code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41970" y="1537673"/>
            <a:ext cx="10146473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53227" y="5449350"/>
            <a:ext cx="782173" cy="1298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05"/>
              </a:lnSpc>
              <a:spcBef>
                <a:spcPct val="0"/>
              </a:spcBef>
            </a:pPr>
            <a:r>
              <a:rPr lang="en-US" sz="7575" dirty="0" err="1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bc</a:t>
            </a:r>
            <a:endParaRPr lang="en-US" sz="7575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807972"/>
            <a:ext cx="6556402" cy="774516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093414" y="6217220"/>
            <a:ext cx="6707188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FOR INTERACTIVE USER INTERFACE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35416" y="7767659"/>
            <a:ext cx="5953026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FOR ARITHMETIC OPERATIONS.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759406" y="-224746"/>
            <a:ext cx="3086100" cy="20641856"/>
            <a:chOff x="0" y="0"/>
            <a:chExt cx="812800" cy="54365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436538"/>
            </a:xfrm>
            <a:custGeom>
              <a:avLst/>
              <a:gdLst/>
              <a:ahLst/>
              <a:cxnLst/>
              <a:rect l="l" t="t" r="r" b="b"/>
              <a:pathLst>
                <a:path w="812800" h="5436538">
                  <a:moveTo>
                    <a:pt x="0" y="0"/>
                  </a:moveTo>
                  <a:lnTo>
                    <a:pt x="812800" y="0"/>
                  </a:lnTo>
                  <a:lnTo>
                    <a:pt x="812800" y="5436538"/>
                  </a:lnTo>
                  <a:lnTo>
                    <a:pt x="0" y="5436538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5484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3505" y="3146071"/>
            <a:ext cx="3836409" cy="4531998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5055210" y="1690573"/>
            <a:ext cx="12431332" cy="6905855"/>
          </a:xfrm>
          <a:custGeom>
            <a:avLst/>
            <a:gdLst/>
            <a:ahLst/>
            <a:cxnLst/>
            <a:rect l="l" t="t" r="r" b="b"/>
            <a:pathLst>
              <a:path w="12431332" h="6905855">
                <a:moveTo>
                  <a:pt x="0" y="0"/>
                </a:moveTo>
                <a:lnTo>
                  <a:pt x="12431332" y="0"/>
                </a:lnTo>
                <a:lnTo>
                  <a:pt x="12431332" y="6905854"/>
                </a:lnTo>
                <a:lnTo>
                  <a:pt x="0" y="690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82452" y="401638"/>
            <a:ext cx="11976848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IMPLEMENTATION OVERVIEW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299188" y="235473"/>
            <a:ext cx="3086100" cy="19721419"/>
            <a:chOff x="0" y="0"/>
            <a:chExt cx="812800" cy="5194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194119"/>
            </a:xfrm>
            <a:custGeom>
              <a:avLst/>
              <a:gdLst/>
              <a:ahLst/>
              <a:cxnLst/>
              <a:rect l="l" t="t" r="r" b="b"/>
              <a:pathLst>
                <a:path w="812800" h="5194119">
                  <a:moveTo>
                    <a:pt x="0" y="0"/>
                  </a:moveTo>
                  <a:lnTo>
                    <a:pt x="812800" y="0"/>
                  </a:lnTo>
                  <a:lnTo>
                    <a:pt x="812800" y="5194119"/>
                  </a:lnTo>
                  <a:lnTo>
                    <a:pt x="0" y="5194119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5241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485311" y="2027144"/>
            <a:ext cx="13317378" cy="6232712"/>
          </a:xfrm>
          <a:custGeom>
            <a:avLst/>
            <a:gdLst/>
            <a:ahLst/>
            <a:cxnLst/>
            <a:rect l="l" t="t" r="r" b="b"/>
            <a:pathLst>
              <a:path w="13317378" h="6232712">
                <a:moveTo>
                  <a:pt x="0" y="0"/>
                </a:moveTo>
                <a:lnTo>
                  <a:pt x="13317378" y="0"/>
                </a:lnTo>
                <a:lnTo>
                  <a:pt x="13317378" y="6232712"/>
                </a:lnTo>
                <a:lnTo>
                  <a:pt x="0" y="6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802948" y="962025"/>
            <a:ext cx="2078579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IF-ELSE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299188" y="235473"/>
            <a:ext cx="3086100" cy="19721419"/>
            <a:chOff x="0" y="0"/>
            <a:chExt cx="812800" cy="5194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194119"/>
            </a:xfrm>
            <a:custGeom>
              <a:avLst/>
              <a:gdLst/>
              <a:ahLst/>
              <a:cxnLst/>
              <a:rect l="l" t="t" r="r" b="b"/>
              <a:pathLst>
                <a:path w="812800" h="5194119">
                  <a:moveTo>
                    <a:pt x="0" y="0"/>
                  </a:moveTo>
                  <a:lnTo>
                    <a:pt x="812800" y="0"/>
                  </a:lnTo>
                  <a:lnTo>
                    <a:pt x="812800" y="5194119"/>
                  </a:lnTo>
                  <a:lnTo>
                    <a:pt x="0" y="5194119"/>
                  </a:lnTo>
                  <a:close/>
                </a:path>
              </a:pathLst>
            </a:custGeom>
            <a:solidFill>
              <a:srgbClr val="6EA8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5241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3326" y="-807205"/>
            <a:ext cx="5142886" cy="4956457"/>
          </a:xfrm>
          <a:custGeom>
            <a:avLst/>
            <a:gdLst/>
            <a:ahLst/>
            <a:cxnLst/>
            <a:rect l="l" t="t" r="r" b="b"/>
            <a:pathLst>
              <a:path w="5142886" h="4956457">
                <a:moveTo>
                  <a:pt x="0" y="0"/>
                </a:moveTo>
                <a:lnTo>
                  <a:pt x="5142887" y="0"/>
                </a:lnTo>
                <a:lnTo>
                  <a:pt x="5142887" y="4956457"/>
                </a:lnTo>
                <a:lnTo>
                  <a:pt x="0" y="495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900444" y="1951482"/>
            <a:ext cx="12487112" cy="6384036"/>
          </a:xfrm>
          <a:custGeom>
            <a:avLst/>
            <a:gdLst/>
            <a:ahLst/>
            <a:cxnLst/>
            <a:rect l="l" t="t" r="r" b="b"/>
            <a:pathLst>
              <a:path w="12487112" h="6384036">
                <a:moveTo>
                  <a:pt x="0" y="0"/>
                </a:moveTo>
                <a:lnTo>
                  <a:pt x="12487112" y="0"/>
                </a:lnTo>
                <a:lnTo>
                  <a:pt x="12487112" y="6384036"/>
                </a:lnTo>
                <a:lnTo>
                  <a:pt x="0" y="6384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6954536" y="877696"/>
            <a:ext cx="3775404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SWITCH CASE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Code Pro"/>
              <a:ea typeface="Code Pro"/>
              <a:cs typeface="Code Pro"/>
              <a:sym typeface="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160</Words>
  <Application>Microsoft Office PowerPoint</Application>
  <PresentationFormat>Custom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KG Primary Penmanship</vt:lpstr>
      <vt:lpstr>Code Pro</vt:lpstr>
      <vt:lpstr>Canva Sans</vt:lpstr>
      <vt:lpstr>Canva Sans Bold</vt:lpstr>
      <vt:lpstr>Code Pro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simple mental health coping strategies presentation</dc:title>
  <dc:creator>Saifulla Tanim</dc:creator>
  <cp:lastModifiedBy>Mark Jhones</cp:lastModifiedBy>
  <cp:revision>4</cp:revision>
  <dcterms:created xsi:type="dcterms:W3CDTF">2006-08-16T00:00:00Z</dcterms:created>
  <dcterms:modified xsi:type="dcterms:W3CDTF">2024-12-22T02:18:35Z</dcterms:modified>
  <dc:identifier>DAGZ8QfVfTU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2024-12-21T18:43:04Z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c2d4d546-bc44-41df-b13d-09f64920a693</vt:lpwstr>
  </property>
  <property fmtid="{D5CDD505-2E9C-101B-9397-08002B2CF9AE}" pid="7" name="MSIP_Label_defa4170-0d19-0005-0004-bc88714345d2_ActionId">
    <vt:lpwstr>ac5bdfef-b65a-4ab0-a690-aef372aece59</vt:lpwstr>
  </property>
  <property fmtid="{D5CDD505-2E9C-101B-9397-08002B2CF9AE}" pid="8" name="MSIP_Label_defa4170-0d19-0005-0004-bc88714345d2_ContentBits">
    <vt:lpwstr>0</vt:lpwstr>
  </property>
</Properties>
</file>